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Proxima Nova"/>
      <p:regular r:id="rId35"/>
      <p:bold r:id="rId36"/>
      <p:italic r:id="rId37"/>
      <p:boldItalic r:id="rId38"/>
    </p:embeddedFont>
    <p:embeddedFont>
      <p:font typeface="Alfa Slab One"/>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italic.fntdata"/><Relationship Id="rId14" Type="http://schemas.openxmlformats.org/officeDocument/2006/relationships/slide" Target="slides/slide9.xml"/><Relationship Id="rId36" Type="http://schemas.openxmlformats.org/officeDocument/2006/relationships/font" Target="fonts/ProximaNova-bold.fntdata"/><Relationship Id="rId17" Type="http://schemas.openxmlformats.org/officeDocument/2006/relationships/slide" Target="slides/slide12.xml"/><Relationship Id="rId39" Type="http://schemas.openxmlformats.org/officeDocument/2006/relationships/font" Target="fonts/AlfaSlabOne-regular.fntdata"/><Relationship Id="rId16" Type="http://schemas.openxmlformats.org/officeDocument/2006/relationships/slide" Target="slides/slide11.xml"/><Relationship Id="rId38" Type="http://schemas.openxmlformats.org/officeDocument/2006/relationships/font" Target="fonts/ProximaNova-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72967c93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72967c93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fafadebc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fafadebc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fafadebc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fafadebc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fafadebc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fafadebc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fafadebc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dfafadebc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fafadebc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fafadebc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da9ae6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da9ae6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da9ae6d7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da9ae6d7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da9ae6d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da9ae6d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da9ae6d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da9ae6d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da9ae6d7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da9ae6d7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72967c93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72967c93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da9ae6d7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da9ae6d7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0c20a73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0c20a73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0c20a73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70c20a73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0c20a73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0c20a73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0c20a736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0c20a736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cd72a7f1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cd72a7f1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d1cec080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d1cec080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d72a7f16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d72a7f16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d1cec080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d1cec080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72967c932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72967c932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72967c932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72967c932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fafadeb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dfafadeb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dfafadeb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dfafadeb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dfafadeb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dfafadeb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fafadebc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fafadebc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fafadebc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fafadebc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9900FF"/>
              </a:buClr>
              <a:buSzPts val="5400"/>
              <a:buNone/>
              <a:defRPr sz="5400">
                <a:solidFill>
                  <a:srgbClr val="9900FF"/>
                </a:solidFill>
              </a:defRPr>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7X1RAqXNIXkvUBeF_kfTj9H2jBZ6APgE/view" TargetMode="External"/><Relationship Id="rId4" Type="http://schemas.openxmlformats.org/officeDocument/2006/relationships/image" Target="../media/image9.jpg"/><Relationship Id="rId5" Type="http://schemas.openxmlformats.org/officeDocument/2006/relationships/hyperlink" Target="http://drive.google.com/file/d/1ucUydhpjzEybvEJkj25LuAfptGmzt2R4/view" TargetMode="External"/><Relationship Id="rId6"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drive.google.com/file/d/1TRaKm-RTSE90-TbcjtNGQWKUv-bZE-DD/view" TargetMode="External"/><Relationship Id="rId5"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hyperlink" Target="http://drive.google.com/file/d/1EzRm-GHGqChHxp56CtVCIUhrLYy3Helf/view" TargetMode="External"/><Relationship Id="rId5"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6.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TNkjzIVwUcE" TargetMode="External"/><Relationship Id="rId4" Type="http://schemas.openxmlformats.org/officeDocument/2006/relationships/image" Target="../media/image15.jp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900"/>
              <a:t>3 Axis Pin Dev. Update</a:t>
            </a:r>
            <a:endParaRPr sz="3100"/>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 #21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it looksies!</a:t>
            </a:r>
            <a:endParaRPr/>
          </a:p>
        </p:txBody>
      </p:sp>
      <p:pic>
        <p:nvPicPr>
          <p:cNvPr id="132" name="Google Shape;132;p22" title="1.mp4">
            <a:hlinkClick r:id="rId3"/>
          </p:cNvPr>
          <p:cNvPicPr preferRelativeResize="0"/>
          <p:nvPr/>
        </p:nvPicPr>
        <p:blipFill>
          <a:blip r:embed="rId4">
            <a:alphaModFix/>
          </a:blip>
          <a:stretch>
            <a:fillRect/>
          </a:stretch>
        </p:blipFill>
        <p:spPr>
          <a:xfrm>
            <a:off x="84350" y="1680375"/>
            <a:ext cx="3997651" cy="2248675"/>
          </a:xfrm>
          <a:prstGeom prst="rect">
            <a:avLst/>
          </a:prstGeom>
          <a:noFill/>
          <a:ln>
            <a:noFill/>
          </a:ln>
        </p:spPr>
      </p:pic>
      <p:pic>
        <p:nvPicPr>
          <p:cNvPr id="133" name="Google Shape;133;p22" title="3.mp4">
            <a:hlinkClick r:id="rId5"/>
          </p:cNvPr>
          <p:cNvPicPr preferRelativeResize="0"/>
          <p:nvPr/>
        </p:nvPicPr>
        <p:blipFill>
          <a:blip r:embed="rId6">
            <a:alphaModFix/>
          </a:blip>
          <a:stretch>
            <a:fillRect/>
          </a:stretch>
        </p:blipFill>
        <p:spPr>
          <a:xfrm>
            <a:off x="4370476" y="1485888"/>
            <a:ext cx="4689149" cy="26376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Bandwidths for ~10Hz Input Signal</a:t>
            </a:r>
            <a:endParaRPr/>
          </a:p>
        </p:txBody>
      </p:sp>
      <p:pic>
        <p:nvPicPr>
          <p:cNvPr id="139" name="Google Shape;139;p23"/>
          <p:cNvPicPr preferRelativeResize="0"/>
          <p:nvPr/>
        </p:nvPicPr>
        <p:blipFill>
          <a:blip r:embed="rId3">
            <a:alphaModFix/>
          </a:blip>
          <a:stretch>
            <a:fillRect/>
          </a:stretch>
        </p:blipFill>
        <p:spPr>
          <a:xfrm>
            <a:off x="1209675" y="1187150"/>
            <a:ext cx="6724650" cy="3714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Bandwidths for ~20Hz Input Signal</a:t>
            </a:r>
            <a:endParaRPr/>
          </a:p>
        </p:txBody>
      </p:sp>
      <p:pic>
        <p:nvPicPr>
          <p:cNvPr id="145" name="Google Shape;145;p24"/>
          <p:cNvPicPr preferRelativeResize="0"/>
          <p:nvPr/>
        </p:nvPicPr>
        <p:blipFill>
          <a:blip r:embed="rId3">
            <a:alphaModFix/>
          </a:blip>
          <a:stretch>
            <a:fillRect/>
          </a:stretch>
        </p:blipFill>
        <p:spPr>
          <a:xfrm>
            <a:off x="968748" y="1017725"/>
            <a:ext cx="7206506" cy="412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Bandwidths for ~20Hz Input Signal</a:t>
            </a:r>
            <a:endParaRPr/>
          </a:p>
        </p:txBody>
      </p:sp>
      <p:pic>
        <p:nvPicPr>
          <p:cNvPr id="151" name="Google Shape;151;p25"/>
          <p:cNvPicPr preferRelativeResize="0"/>
          <p:nvPr/>
        </p:nvPicPr>
        <p:blipFill>
          <a:blip r:embed="rId3">
            <a:alphaModFix/>
          </a:blip>
          <a:stretch>
            <a:fillRect/>
          </a:stretch>
        </p:blipFill>
        <p:spPr>
          <a:xfrm>
            <a:off x="1211335" y="1017725"/>
            <a:ext cx="6721326" cy="412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Bandwidths for ~30Hz Input Signal</a:t>
            </a:r>
            <a:endParaRPr/>
          </a:p>
        </p:txBody>
      </p:sp>
      <p:pic>
        <p:nvPicPr>
          <p:cNvPr id="157" name="Google Shape;157;p26"/>
          <p:cNvPicPr preferRelativeResize="0"/>
          <p:nvPr/>
        </p:nvPicPr>
        <p:blipFill>
          <a:blip r:embed="rId3">
            <a:alphaModFix/>
          </a:blip>
          <a:stretch>
            <a:fillRect/>
          </a:stretch>
        </p:blipFill>
        <p:spPr>
          <a:xfrm>
            <a:off x="78450" y="1476300"/>
            <a:ext cx="6139349" cy="3422275"/>
          </a:xfrm>
          <a:prstGeom prst="rect">
            <a:avLst/>
          </a:prstGeom>
          <a:noFill/>
          <a:ln>
            <a:noFill/>
          </a:ln>
        </p:spPr>
      </p:pic>
      <p:pic>
        <p:nvPicPr>
          <p:cNvPr id="158" name="Google Shape;158;p26" title="2.mp4">
            <a:hlinkClick r:id="rId4"/>
          </p:cNvPr>
          <p:cNvPicPr preferRelativeResize="0"/>
          <p:nvPr/>
        </p:nvPicPr>
        <p:blipFill>
          <a:blip r:embed="rId5">
            <a:alphaModFix/>
          </a:blip>
          <a:stretch>
            <a:fillRect/>
          </a:stretch>
        </p:blipFill>
        <p:spPr>
          <a:xfrm>
            <a:off x="6217800" y="2357737"/>
            <a:ext cx="2950026" cy="1659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900"/>
              <a:t>3 Axis Pin Dev. Update</a:t>
            </a:r>
            <a:endParaRPr sz="3100"/>
          </a:p>
        </p:txBody>
      </p:sp>
      <p:sp>
        <p:nvSpPr>
          <p:cNvPr id="164" name="Google Shape;164;p27"/>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 #19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Last Week: Stackable Frame Mounts</a:t>
            </a:r>
            <a:endParaRPr/>
          </a:p>
        </p:txBody>
      </p:sp>
      <p:pic>
        <p:nvPicPr>
          <p:cNvPr id="170" name="Google Shape;170;p28"/>
          <p:cNvPicPr preferRelativeResize="0"/>
          <p:nvPr/>
        </p:nvPicPr>
        <p:blipFill>
          <a:blip r:embed="rId3">
            <a:alphaModFix/>
          </a:blip>
          <a:stretch>
            <a:fillRect/>
          </a:stretch>
        </p:blipFill>
        <p:spPr>
          <a:xfrm>
            <a:off x="2218552" y="1246225"/>
            <a:ext cx="4056400" cy="2954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Production updates!</a:t>
            </a:r>
            <a:endParaRPr/>
          </a:p>
        </p:txBody>
      </p:sp>
      <p:pic>
        <p:nvPicPr>
          <p:cNvPr id="176" name="Google Shape;176;p29"/>
          <p:cNvPicPr preferRelativeResize="0"/>
          <p:nvPr/>
        </p:nvPicPr>
        <p:blipFill>
          <a:blip r:embed="rId3">
            <a:alphaModFix/>
          </a:blip>
          <a:stretch>
            <a:fillRect/>
          </a:stretch>
        </p:blipFill>
        <p:spPr>
          <a:xfrm>
            <a:off x="2844738" y="952825"/>
            <a:ext cx="3454551" cy="2041750"/>
          </a:xfrm>
          <a:prstGeom prst="rect">
            <a:avLst/>
          </a:prstGeom>
          <a:noFill/>
          <a:ln>
            <a:noFill/>
          </a:ln>
        </p:spPr>
      </p:pic>
      <p:pic>
        <p:nvPicPr>
          <p:cNvPr id="177" name="Google Shape;177;p29"/>
          <p:cNvPicPr preferRelativeResize="0"/>
          <p:nvPr/>
        </p:nvPicPr>
        <p:blipFill>
          <a:blip r:embed="rId4">
            <a:alphaModFix/>
          </a:blip>
          <a:stretch>
            <a:fillRect/>
          </a:stretch>
        </p:blipFill>
        <p:spPr>
          <a:xfrm>
            <a:off x="2196388" y="2994575"/>
            <a:ext cx="4751227" cy="1779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Version 2</a:t>
            </a:r>
            <a:endParaRPr/>
          </a:p>
        </p:txBody>
      </p:sp>
      <p:pic>
        <p:nvPicPr>
          <p:cNvPr id="183" name="Google Shape;183;p30"/>
          <p:cNvPicPr preferRelativeResize="0"/>
          <p:nvPr/>
        </p:nvPicPr>
        <p:blipFill>
          <a:blip r:embed="rId3">
            <a:alphaModFix/>
          </a:blip>
          <a:stretch>
            <a:fillRect/>
          </a:stretch>
        </p:blipFill>
        <p:spPr>
          <a:xfrm>
            <a:off x="5056350" y="1288200"/>
            <a:ext cx="3486150" cy="3390900"/>
          </a:xfrm>
          <a:prstGeom prst="rect">
            <a:avLst/>
          </a:prstGeom>
          <a:noFill/>
          <a:ln>
            <a:noFill/>
          </a:ln>
        </p:spPr>
      </p:pic>
      <p:pic>
        <p:nvPicPr>
          <p:cNvPr id="184" name="Google Shape;184;p30"/>
          <p:cNvPicPr preferRelativeResize="0"/>
          <p:nvPr/>
        </p:nvPicPr>
        <p:blipFill>
          <a:blip r:embed="rId4">
            <a:alphaModFix/>
          </a:blip>
          <a:stretch>
            <a:fillRect/>
          </a:stretch>
        </p:blipFill>
        <p:spPr>
          <a:xfrm>
            <a:off x="762000" y="1097700"/>
            <a:ext cx="3810000" cy="3771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1"/>
          <p:cNvPicPr preferRelativeResize="0"/>
          <p:nvPr/>
        </p:nvPicPr>
        <p:blipFill>
          <a:blip r:embed="rId3">
            <a:alphaModFix/>
          </a:blip>
          <a:stretch>
            <a:fillRect/>
          </a:stretch>
        </p:blipFill>
        <p:spPr>
          <a:xfrm>
            <a:off x="2243138" y="400050"/>
            <a:ext cx="4657725" cy="4343400"/>
          </a:xfrm>
          <a:prstGeom prst="rect">
            <a:avLst/>
          </a:prstGeom>
          <a:noFill/>
          <a:ln>
            <a:noFill/>
          </a:ln>
        </p:spPr>
      </p:pic>
      <p:sp>
        <p:nvSpPr>
          <p:cNvPr id="190" name="Google Shape;190;p31"/>
          <p:cNvSpPr/>
          <p:nvPr/>
        </p:nvSpPr>
        <p:spPr>
          <a:xfrm>
            <a:off x="4345650" y="2362950"/>
            <a:ext cx="280800" cy="28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91" name="Google Shape;191;p31"/>
          <p:cNvCxnSpPr>
            <a:endCxn id="190" idx="2"/>
          </p:cNvCxnSpPr>
          <p:nvPr/>
        </p:nvCxnSpPr>
        <p:spPr>
          <a:xfrm>
            <a:off x="1674750" y="1964850"/>
            <a:ext cx="2670900" cy="543000"/>
          </a:xfrm>
          <a:prstGeom prst="straightConnector1">
            <a:avLst/>
          </a:prstGeom>
          <a:noFill/>
          <a:ln cap="flat" cmpd="sng" w="9525">
            <a:solidFill>
              <a:srgbClr val="FF0000"/>
            </a:solidFill>
            <a:prstDash val="solid"/>
            <a:round/>
            <a:headEnd len="med" w="med" type="none"/>
            <a:tailEnd len="med" w="med" type="triangle"/>
          </a:ln>
        </p:spPr>
      </p:cxnSp>
      <p:sp>
        <p:nvSpPr>
          <p:cNvPr id="192" name="Google Shape;192;p31"/>
          <p:cNvSpPr/>
          <p:nvPr/>
        </p:nvSpPr>
        <p:spPr>
          <a:xfrm>
            <a:off x="5386800" y="1249375"/>
            <a:ext cx="1032000" cy="10320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93" name="Google Shape;193;p31"/>
          <p:cNvCxnSpPr>
            <a:endCxn id="192" idx="7"/>
          </p:cNvCxnSpPr>
          <p:nvPr/>
        </p:nvCxnSpPr>
        <p:spPr>
          <a:xfrm flipH="1">
            <a:off x="6267667" y="670008"/>
            <a:ext cx="1011300" cy="730500"/>
          </a:xfrm>
          <a:prstGeom prst="straightConnector1">
            <a:avLst/>
          </a:prstGeom>
          <a:noFill/>
          <a:ln cap="flat" cmpd="sng" w="9525">
            <a:solidFill>
              <a:srgbClr val="00FF00"/>
            </a:solidFill>
            <a:prstDash val="solid"/>
            <a:round/>
            <a:headEnd len="med" w="med" type="none"/>
            <a:tailEnd len="med" w="med" type="triangle"/>
          </a:ln>
        </p:spPr>
      </p:cxnSp>
      <p:sp>
        <p:nvSpPr>
          <p:cNvPr id="194" name="Google Shape;194;p31"/>
          <p:cNvSpPr/>
          <p:nvPr/>
        </p:nvSpPr>
        <p:spPr>
          <a:xfrm>
            <a:off x="5241975" y="2362950"/>
            <a:ext cx="733200" cy="688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5" name="Google Shape;195;p31"/>
          <p:cNvSpPr txBox="1"/>
          <p:nvPr/>
        </p:nvSpPr>
        <p:spPr>
          <a:xfrm>
            <a:off x="7278975" y="400050"/>
            <a:ext cx="1365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Proxima Nova"/>
                <a:ea typeface="Proxima Nova"/>
                <a:cs typeface="Proxima Nova"/>
                <a:sym typeface="Proxima Nova"/>
              </a:rPr>
              <a:t>Sprung Pulley</a:t>
            </a:r>
            <a:endParaRPr sz="1500">
              <a:solidFill>
                <a:schemeClr val="dk2"/>
              </a:solidFill>
              <a:latin typeface="Proxima Nova"/>
              <a:ea typeface="Proxima Nova"/>
              <a:cs typeface="Proxima Nova"/>
              <a:sym typeface="Proxima Nova"/>
            </a:endParaRPr>
          </a:p>
        </p:txBody>
      </p:sp>
      <p:sp>
        <p:nvSpPr>
          <p:cNvPr id="196" name="Google Shape;196;p31"/>
          <p:cNvSpPr txBox="1"/>
          <p:nvPr/>
        </p:nvSpPr>
        <p:spPr>
          <a:xfrm>
            <a:off x="182925" y="1557625"/>
            <a:ext cx="193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Proxima Nova"/>
                <a:ea typeface="Proxima Nova"/>
                <a:cs typeface="Proxima Nova"/>
                <a:sym typeface="Proxima Nova"/>
              </a:rPr>
              <a:t>Wire crimps a little</a:t>
            </a:r>
            <a:endParaRPr sz="1500">
              <a:solidFill>
                <a:schemeClr val="dk2"/>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Last Week!</a:t>
            </a:r>
            <a:endParaRPr/>
          </a:p>
        </p:txBody>
      </p:sp>
      <p:pic>
        <p:nvPicPr>
          <p:cNvPr id="63" name="Google Shape;63;p14"/>
          <p:cNvPicPr preferRelativeResize="0"/>
          <p:nvPr/>
        </p:nvPicPr>
        <p:blipFill>
          <a:blip r:embed="rId3">
            <a:alphaModFix/>
          </a:blip>
          <a:stretch>
            <a:fillRect/>
          </a:stretch>
        </p:blipFill>
        <p:spPr>
          <a:xfrm>
            <a:off x="311708" y="1183150"/>
            <a:ext cx="1776631" cy="3820975"/>
          </a:xfrm>
          <a:prstGeom prst="rect">
            <a:avLst/>
          </a:prstGeom>
          <a:noFill/>
          <a:ln>
            <a:noFill/>
          </a:ln>
        </p:spPr>
      </p:pic>
      <p:pic>
        <p:nvPicPr>
          <p:cNvPr id="64" name="Google Shape;64;p14"/>
          <p:cNvPicPr preferRelativeResize="0"/>
          <p:nvPr/>
        </p:nvPicPr>
        <p:blipFill>
          <a:blip r:embed="rId4">
            <a:alphaModFix/>
          </a:blip>
          <a:stretch>
            <a:fillRect/>
          </a:stretch>
        </p:blipFill>
        <p:spPr>
          <a:xfrm>
            <a:off x="2191650" y="3238525"/>
            <a:ext cx="2690050" cy="1765605"/>
          </a:xfrm>
          <a:prstGeom prst="rect">
            <a:avLst/>
          </a:prstGeom>
          <a:noFill/>
          <a:ln>
            <a:noFill/>
          </a:ln>
        </p:spPr>
      </p:pic>
      <p:sp>
        <p:nvSpPr>
          <p:cNvPr id="65" name="Google Shape;65;p14"/>
          <p:cNvSpPr txBox="1"/>
          <p:nvPr/>
        </p:nvSpPr>
        <p:spPr>
          <a:xfrm>
            <a:off x="2269700" y="1183150"/>
            <a:ext cx="6723900" cy="164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Proxima Nova"/>
              <a:buChar char="-"/>
            </a:pPr>
            <a:r>
              <a:rPr lang="en" sz="1900">
                <a:latin typeface="Proxima Nova"/>
                <a:ea typeface="Proxima Nova"/>
                <a:cs typeface="Proxima Nova"/>
                <a:sym typeface="Proxima Nova"/>
              </a:rPr>
              <a:t>Metal Frames came in (a little heavy, and pins would slide inside the hole, instead of moving the frame up and down)</a:t>
            </a:r>
            <a:endParaRPr sz="1900">
              <a:latin typeface="Proxima Nova"/>
              <a:ea typeface="Proxima Nova"/>
              <a:cs typeface="Proxima Nova"/>
              <a:sym typeface="Proxima Nova"/>
            </a:endParaRPr>
          </a:p>
          <a:p>
            <a:pPr indent="-349250" lvl="0" marL="457200" rtl="0" algn="l">
              <a:spcBef>
                <a:spcPts val="0"/>
              </a:spcBef>
              <a:spcAft>
                <a:spcPts val="0"/>
              </a:spcAft>
              <a:buSzPts val="1900"/>
              <a:buFont typeface="Proxima Nova"/>
              <a:buChar char="-"/>
            </a:pPr>
            <a:r>
              <a:rPr lang="en" sz="1900">
                <a:latin typeface="Proxima Nova"/>
                <a:ea typeface="Proxima Nova"/>
                <a:cs typeface="Proxima Nova"/>
                <a:sym typeface="Proxima Nova"/>
              </a:rPr>
              <a:t>DC Micro Gear Motor has low bandwidth </a:t>
            </a:r>
            <a:r>
              <a:rPr lang="en" sz="1900">
                <a:solidFill>
                  <a:srgbClr val="FF0000"/>
                </a:solidFill>
                <a:latin typeface="Proxima Nova"/>
                <a:ea typeface="Proxima Nova"/>
                <a:cs typeface="Proxima Nova"/>
                <a:sym typeface="Proxima Nova"/>
              </a:rPr>
              <a:t>(~30Hz for 20Hz input signal)</a:t>
            </a:r>
            <a:endParaRPr sz="1900">
              <a:solidFill>
                <a:srgbClr val="FF0000"/>
              </a:solidFill>
              <a:latin typeface="Proxima Nova"/>
              <a:ea typeface="Proxima Nova"/>
              <a:cs typeface="Proxima Nova"/>
              <a:sym typeface="Proxima Nova"/>
            </a:endParaRPr>
          </a:p>
        </p:txBody>
      </p:sp>
      <p:pic>
        <p:nvPicPr>
          <p:cNvPr id="66" name="Google Shape;66;p14"/>
          <p:cNvPicPr preferRelativeResize="0"/>
          <p:nvPr/>
        </p:nvPicPr>
        <p:blipFill>
          <a:blip r:embed="rId5">
            <a:alphaModFix/>
          </a:blip>
          <a:stretch>
            <a:fillRect/>
          </a:stretch>
        </p:blipFill>
        <p:spPr>
          <a:xfrm>
            <a:off x="5045500" y="2697775"/>
            <a:ext cx="3948100" cy="2200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2"/>
          <p:cNvPicPr preferRelativeResize="0"/>
          <p:nvPr/>
        </p:nvPicPr>
        <p:blipFill>
          <a:blip r:embed="rId3">
            <a:alphaModFix/>
          </a:blip>
          <a:stretch>
            <a:fillRect/>
          </a:stretch>
        </p:blipFill>
        <p:spPr>
          <a:xfrm>
            <a:off x="248712" y="564525"/>
            <a:ext cx="5352627" cy="4014474"/>
          </a:xfrm>
          <a:prstGeom prst="rect">
            <a:avLst/>
          </a:prstGeom>
          <a:noFill/>
          <a:ln>
            <a:noFill/>
          </a:ln>
        </p:spPr>
      </p:pic>
      <p:sp>
        <p:nvSpPr>
          <p:cNvPr id="202" name="Google Shape;202;p32"/>
          <p:cNvSpPr txBox="1"/>
          <p:nvPr/>
        </p:nvSpPr>
        <p:spPr>
          <a:xfrm>
            <a:off x="6044875" y="494350"/>
            <a:ext cx="2712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Proxima Nova"/>
                <a:ea typeface="Proxima Nova"/>
                <a:cs typeface="Proxima Nova"/>
                <a:sym typeface="Proxima Nova"/>
              </a:rPr>
              <a:t>Current height between frames is 8 mm, meaning we would be actuating the bottom most frame/pin at 3 + 11*8 = 91 mm</a:t>
            </a:r>
            <a:endParaRPr sz="1200">
              <a:solidFill>
                <a:srgbClr val="FF0000"/>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38761D"/>
                </a:solidFill>
                <a:latin typeface="Proxima Nova"/>
                <a:ea typeface="Proxima Nova"/>
                <a:cs typeface="Proxima Nova"/>
                <a:sym typeface="Proxima Nova"/>
              </a:rPr>
              <a:t>Want to bring this down to 4 mm, so we would actuate bottomost frame/pin at 3 + 4*11 = 47 mm</a:t>
            </a:r>
            <a:endParaRPr sz="1200">
              <a:solidFill>
                <a:srgbClr val="38761D"/>
              </a:solidFill>
              <a:latin typeface="Proxima Nova"/>
              <a:ea typeface="Proxima Nova"/>
              <a:cs typeface="Proxima Nova"/>
              <a:sym typeface="Proxima Nova"/>
            </a:endParaRPr>
          </a:p>
        </p:txBody>
      </p:sp>
      <p:pic>
        <p:nvPicPr>
          <p:cNvPr id="203" name="Google Shape;203;p32" title="444236895_7476073059167788_7642299071047854649_n.mp4">
            <a:hlinkClick r:id="rId4"/>
          </p:cNvPr>
          <p:cNvPicPr preferRelativeResize="0"/>
          <p:nvPr/>
        </p:nvPicPr>
        <p:blipFill>
          <a:blip r:embed="rId5">
            <a:alphaModFix/>
          </a:blip>
          <a:stretch>
            <a:fillRect/>
          </a:stretch>
        </p:blipFill>
        <p:spPr>
          <a:xfrm>
            <a:off x="6103188" y="2447550"/>
            <a:ext cx="2596274" cy="194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900"/>
              <a:t>3 Axis Pin Dev. Update</a:t>
            </a:r>
            <a:endParaRPr sz="3100"/>
          </a:p>
        </p:txBody>
      </p:sp>
      <p:sp>
        <p:nvSpPr>
          <p:cNvPr id="209" name="Google Shape;209;p33"/>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 #18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Production updates!</a:t>
            </a:r>
            <a:endParaRPr/>
          </a:p>
        </p:txBody>
      </p:sp>
      <p:pic>
        <p:nvPicPr>
          <p:cNvPr id="215" name="Google Shape;215;p34"/>
          <p:cNvPicPr preferRelativeResize="0"/>
          <p:nvPr/>
        </p:nvPicPr>
        <p:blipFill>
          <a:blip r:embed="rId3">
            <a:alphaModFix/>
          </a:blip>
          <a:stretch>
            <a:fillRect/>
          </a:stretch>
        </p:blipFill>
        <p:spPr>
          <a:xfrm>
            <a:off x="0" y="1017716"/>
            <a:ext cx="9144000" cy="1505119"/>
          </a:xfrm>
          <a:prstGeom prst="rect">
            <a:avLst/>
          </a:prstGeom>
          <a:noFill/>
          <a:ln>
            <a:noFill/>
          </a:ln>
        </p:spPr>
      </p:pic>
      <p:pic>
        <p:nvPicPr>
          <p:cNvPr id="216" name="Google Shape;216;p34"/>
          <p:cNvPicPr preferRelativeResize="0"/>
          <p:nvPr/>
        </p:nvPicPr>
        <p:blipFill>
          <a:blip r:embed="rId4">
            <a:alphaModFix/>
          </a:blip>
          <a:stretch>
            <a:fillRect/>
          </a:stretch>
        </p:blipFill>
        <p:spPr>
          <a:xfrm>
            <a:off x="769025" y="2675234"/>
            <a:ext cx="3604533" cy="2315866"/>
          </a:xfrm>
          <a:prstGeom prst="rect">
            <a:avLst/>
          </a:prstGeom>
          <a:noFill/>
          <a:ln>
            <a:noFill/>
          </a:ln>
        </p:spPr>
      </p:pic>
      <p:pic>
        <p:nvPicPr>
          <p:cNvPr id="217" name="Google Shape;217;p34"/>
          <p:cNvPicPr preferRelativeResize="0"/>
          <p:nvPr/>
        </p:nvPicPr>
        <p:blipFill>
          <a:blip r:embed="rId5">
            <a:alphaModFix/>
          </a:blip>
          <a:stretch>
            <a:fillRect/>
          </a:stretch>
        </p:blipFill>
        <p:spPr>
          <a:xfrm>
            <a:off x="4796658" y="2675234"/>
            <a:ext cx="3870161" cy="23158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Production updates…</a:t>
            </a:r>
            <a:endParaRPr/>
          </a:p>
        </p:txBody>
      </p:sp>
      <p:pic>
        <p:nvPicPr>
          <p:cNvPr id="223" name="Google Shape;223;p35"/>
          <p:cNvPicPr preferRelativeResize="0"/>
          <p:nvPr/>
        </p:nvPicPr>
        <p:blipFill>
          <a:blip r:embed="rId3">
            <a:alphaModFix/>
          </a:blip>
          <a:stretch>
            <a:fillRect/>
          </a:stretch>
        </p:blipFill>
        <p:spPr>
          <a:xfrm>
            <a:off x="149397" y="1246075"/>
            <a:ext cx="4530525" cy="3036150"/>
          </a:xfrm>
          <a:prstGeom prst="rect">
            <a:avLst/>
          </a:prstGeom>
          <a:noFill/>
          <a:ln>
            <a:noFill/>
          </a:ln>
        </p:spPr>
      </p:pic>
      <p:pic>
        <p:nvPicPr>
          <p:cNvPr id="224" name="Google Shape;224;p35"/>
          <p:cNvPicPr preferRelativeResize="0"/>
          <p:nvPr/>
        </p:nvPicPr>
        <p:blipFill>
          <a:blip r:embed="rId4">
            <a:alphaModFix/>
          </a:blip>
          <a:stretch>
            <a:fillRect/>
          </a:stretch>
        </p:blipFill>
        <p:spPr>
          <a:xfrm>
            <a:off x="4751000" y="200387"/>
            <a:ext cx="4181449" cy="2540775"/>
          </a:xfrm>
          <a:prstGeom prst="rect">
            <a:avLst/>
          </a:prstGeom>
          <a:noFill/>
          <a:ln>
            <a:noFill/>
          </a:ln>
        </p:spPr>
      </p:pic>
      <p:pic>
        <p:nvPicPr>
          <p:cNvPr id="225" name="Google Shape;225;p35"/>
          <p:cNvPicPr preferRelativeResize="0"/>
          <p:nvPr/>
        </p:nvPicPr>
        <p:blipFill>
          <a:blip r:embed="rId5">
            <a:alphaModFix/>
          </a:blip>
          <a:stretch>
            <a:fillRect/>
          </a:stretch>
        </p:blipFill>
        <p:spPr>
          <a:xfrm>
            <a:off x="6030825" y="1838600"/>
            <a:ext cx="2340800" cy="318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Updates…</a:t>
            </a:r>
            <a:endParaRPr/>
          </a:p>
        </p:txBody>
      </p:sp>
      <p:pic>
        <p:nvPicPr>
          <p:cNvPr id="231" name="Google Shape;231;p36"/>
          <p:cNvPicPr preferRelativeResize="0"/>
          <p:nvPr/>
        </p:nvPicPr>
        <p:blipFill>
          <a:blip r:embed="rId3">
            <a:alphaModFix/>
          </a:blip>
          <a:stretch>
            <a:fillRect/>
          </a:stretch>
        </p:blipFill>
        <p:spPr>
          <a:xfrm>
            <a:off x="167450" y="1749975"/>
            <a:ext cx="5433453" cy="2349350"/>
          </a:xfrm>
          <a:prstGeom prst="rect">
            <a:avLst/>
          </a:prstGeom>
          <a:noFill/>
          <a:ln>
            <a:noFill/>
          </a:ln>
        </p:spPr>
      </p:pic>
      <p:pic>
        <p:nvPicPr>
          <p:cNvPr id="232" name="Google Shape;232;p36"/>
          <p:cNvPicPr preferRelativeResize="0"/>
          <p:nvPr/>
        </p:nvPicPr>
        <p:blipFill>
          <a:blip r:embed="rId4">
            <a:alphaModFix/>
          </a:blip>
          <a:stretch>
            <a:fillRect/>
          </a:stretch>
        </p:blipFill>
        <p:spPr>
          <a:xfrm>
            <a:off x="5720025" y="2794375"/>
            <a:ext cx="3423975" cy="2493933"/>
          </a:xfrm>
          <a:prstGeom prst="rect">
            <a:avLst/>
          </a:prstGeom>
          <a:noFill/>
          <a:ln>
            <a:noFill/>
          </a:ln>
        </p:spPr>
      </p:pic>
      <p:pic>
        <p:nvPicPr>
          <p:cNvPr id="233" name="Google Shape;233;p36"/>
          <p:cNvPicPr preferRelativeResize="0"/>
          <p:nvPr/>
        </p:nvPicPr>
        <p:blipFill>
          <a:blip r:embed="rId5">
            <a:alphaModFix/>
          </a:blip>
          <a:stretch>
            <a:fillRect/>
          </a:stretch>
        </p:blipFill>
        <p:spPr>
          <a:xfrm>
            <a:off x="5850597" y="445025"/>
            <a:ext cx="3162831" cy="234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900"/>
              <a:t>3 Axis Pin Dev. Update</a:t>
            </a:r>
            <a:endParaRPr sz="3100"/>
          </a:p>
        </p:txBody>
      </p:sp>
      <p:sp>
        <p:nvSpPr>
          <p:cNvPr id="239" name="Google Shape;239;p37"/>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 #17</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Ordered Rigid Frames through JLC …</a:t>
            </a:r>
            <a:endParaRPr sz="2500"/>
          </a:p>
        </p:txBody>
      </p:sp>
      <p:sp>
        <p:nvSpPr>
          <p:cNvPr id="245" name="Google Shape;24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316L Stainless Steel, should be here tmrw</a:t>
            </a:r>
            <a:endParaRPr/>
          </a:p>
          <a:p>
            <a:pPr indent="-342900" lvl="0" marL="457200" rtl="0" algn="l">
              <a:spcBef>
                <a:spcPts val="0"/>
              </a:spcBef>
              <a:spcAft>
                <a:spcPts val="0"/>
              </a:spcAft>
              <a:buSzPts val="1800"/>
              <a:buChar char="-"/>
            </a:pPr>
            <a:r>
              <a:rPr lang="en"/>
              <a:t>EDM @ the research shop?</a:t>
            </a:r>
            <a:endParaRPr/>
          </a:p>
          <a:p>
            <a:pPr indent="-317500" lvl="1" marL="914400" rtl="0" algn="l">
              <a:spcBef>
                <a:spcPts val="0"/>
              </a:spcBef>
              <a:spcAft>
                <a:spcPts val="0"/>
              </a:spcAft>
              <a:buSzPts val="1400"/>
              <a:buChar char="-"/>
            </a:pPr>
            <a:r>
              <a:rPr lang="en"/>
              <a:t>Need NUCore Account to submit requests</a:t>
            </a:r>
            <a:endParaRPr/>
          </a:p>
          <a:p>
            <a:pPr indent="-317500" lvl="1" marL="914400" rtl="0" algn="l">
              <a:spcBef>
                <a:spcPts val="0"/>
              </a:spcBef>
              <a:spcAft>
                <a:spcPts val="0"/>
              </a:spcAft>
              <a:buSzPts val="1400"/>
              <a:buChar char="-"/>
            </a:pPr>
            <a:r>
              <a:rPr lang="en"/>
              <a:t>In case print comes out ‘clumpy’</a:t>
            </a:r>
            <a:endParaRPr/>
          </a:p>
          <a:p>
            <a:pPr indent="0" lvl="0" marL="457200" rtl="0" algn="l">
              <a:spcBef>
                <a:spcPts val="1200"/>
              </a:spcBef>
              <a:spcAft>
                <a:spcPts val="1200"/>
              </a:spcAft>
              <a:buNone/>
            </a:pPr>
            <a:r>
              <a:t/>
            </a:r>
            <a:endParaRPr/>
          </a:p>
        </p:txBody>
      </p:sp>
      <p:pic>
        <p:nvPicPr>
          <p:cNvPr id="246" name="Google Shape;246;p38"/>
          <p:cNvPicPr preferRelativeResize="0"/>
          <p:nvPr/>
        </p:nvPicPr>
        <p:blipFill rotWithShape="1">
          <a:blip r:embed="rId3">
            <a:alphaModFix/>
          </a:blip>
          <a:srcRect b="0" l="1951" r="0" t="0"/>
          <a:stretch/>
        </p:blipFill>
        <p:spPr>
          <a:xfrm>
            <a:off x="953375" y="2588596"/>
            <a:ext cx="3293650" cy="2056604"/>
          </a:xfrm>
          <a:prstGeom prst="rect">
            <a:avLst/>
          </a:prstGeom>
          <a:noFill/>
          <a:ln>
            <a:noFill/>
          </a:ln>
        </p:spPr>
      </p:pic>
      <p:pic>
        <p:nvPicPr>
          <p:cNvPr id="247" name="Google Shape;247;p38"/>
          <p:cNvPicPr preferRelativeResize="0"/>
          <p:nvPr/>
        </p:nvPicPr>
        <p:blipFill>
          <a:blip r:embed="rId4">
            <a:alphaModFix/>
          </a:blip>
          <a:stretch>
            <a:fillRect/>
          </a:stretch>
        </p:blipFill>
        <p:spPr>
          <a:xfrm>
            <a:off x="4896974" y="2571760"/>
            <a:ext cx="3293649" cy="20902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1 Motor 1 Frame Stringing</a:t>
            </a:r>
            <a:endParaRPr sz="2500"/>
          </a:p>
        </p:txBody>
      </p:sp>
      <p:pic>
        <p:nvPicPr>
          <p:cNvPr id="253" name="Google Shape;253;p39"/>
          <p:cNvPicPr preferRelativeResize="0"/>
          <p:nvPr/>
        </p:nvPicPr>
        <p:blipFill>
          <a:blip r:embed="rId3">
            <a:alphaModFix/>
          </a:blip>
          <a:stretch>
            <a:fillRect/>
          </a:stretch>
        </p:blipFill>
        <p:spPr>
          <a:xfrm rot="-5400000">
            <a:off x="1298092" y="351288"/>
            <a:ext cx="3985350" cy="5318225"/>
          </a:xfrm>
          <a:prstGeom prst="rect">
            <a:avLst/>
          </a:prstGeom>
          <a:noFill/>
          <a:ln cap="flat" cmpd="sng" w="9525">
            <a:solidFill>
              <a:srgbClr val="FF0000"/>
            </a:solidFill>
            <a:prstDash val="solid"/>
            <a:round/>
            <a:headEnd len="sm" w="sm" type="none"/>
            <a:tailEnd len="sm" w="sm" type="none"/>
          </a:ln>
        </p:spPr>
      </p:pic>
      <p:sp>
        <p:nvSpPr>
          <p:cNvPr id="254" name="Google Shape;254;p39"/>
          <p:cNvSpPr/>
          <p:nvPr/>
        </p:nvSpPr>
        <p:spPr>
          <a:xfrm rot="249371">
            <a:off x="2676107" y="2798785"/>
            <a:ext cx="451187" cy="42323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255" name="Google Shape;255;p39"/>
          <p:cNvCxnSpPr>
            <a:endCxn id="254" idx="3"/>
          </p:cNvCxnSpPr>
          <p:nvPr/>
        </p:nvCxnSpPr>
        <p:spPr>
          <a:xfrm flipH="1">
            <a:off x="3126700" y="2316050"/>
            <a:ext cx="3851700" cy="7107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 Placement</a:t>
            </a:r>
            <a:endParaRPr/>
          </a:p>
        </p:txBody>
      </p:sp>
      <p:pic>
        <p:nvPicPr>
          <p:cNvPr id="261" name="Google Shape;261;p40"/>
          <p:cNvPicPr preferRelativeResize="0"/>
          <p:nvPr/>
        </p:nvPicPr>
        <p:blipFill>
          <a:blip r:embed="rId3">
            <a:alphaModFix/>
          </a:blip>
          <a:stretch>
            <a:fillRect/>
          </a:stretch>
        </p:blipFill>
        <p:spPr>
          <a:xfrm>
            <a:off x="4107775" y="1109950"/>
            <a:ext cx="2213958" cy="3820974"/>
          </a:xfrm>
          <a:prstGeom prst="rect">
            <a:avLst/>
          </a:prstGeom>
          <a:noFill/>
          <a:ln>
            <a:noFill/>
          </a:ln>
        </p:spPr>
      </p:pic>
      <p:pic>
        <p:nvPicPr>
          <p:cNvPr id="262" name="Google Shape;262;p40"/>
          <p:cNvPicPr preferRelativeResize="0"/>
          <p:nvPr/>
        </p:nvPicPr>
        <p:blipFill>
          <a:blip r:embed="rId4">
            <a:alphaModFix/>
          </a:blip>
          <a:stretch>
            <a:fillRect/>
          </a:stretch>
        </p:blipFill>
        <p:spPr>
          <a:xfrm>
            <a:off x="6940358" y="1017725"/>
            <a:ext cx="1776631" cy="3820975"/>
          </a:xfrm>
          <a:prstGeom prst="rect">
            <a:avLst/>
          </a:prstGeom>
          <a:noFill/>
          <a:ln>
            <a:noFill/>
          </a:ln>
        </p:spPr>
      </p:pic>
      <p:pic>
        <p:nvPicPr>
          <p:cNvPr id="263" name="Google Shape;263;p40"/>
          <p:cNvPicPr preferRelativeResize="0"/>
          <p:nvPr/>
        </p:nvPicPr>
        <p:blipFill>
          <a:blip r:embed="rId5">
            <a:alphaModFix/>
          </a:blip>
          <a:stretch>
            <a:fillRect/>
          </a:stretch>
        </p:blipFill>
        <p:spPr>
          <a:xfrm>
            <a:off x="227575" y="1177338"/>
            <a:ext cx="3802976" cy="3501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Old Placement</a:t>
            </a:r>
            <a:endParaRPr/>
          </a:p>
        </p:txBody>
      </p:sp>
      <p:pic>
        <p:nvPicPr>
          <p:cNvPr id="269" name="Google Shape;269;p41"/>
          <p:cNvPicPr preferRelativeResize="0"/>
          <p:nvPr/>
        </p:nvPicPr>
        <p:blipFill>
          <a:blip r:embed="rId3">
            <a:alphaModFix/>
          </a:blip>
          <a:stretch>
            <a:fillRect/>
          </a:stretch>
        </p:blipFill>
        <p:spPr>
          <a:xfrm>
            <a:off x="4107775" y="1109950"/>
            <a:ext cx="2213958" cy="3820974"/>
          </a:xfrm>
          <a:prstGeom prst="rect">
            <a:avLst/>
          </a:prstGeom>
          <a:noFill/>
          <a:ln>
            <a:noFill/>
          </a:ln>
        </p:spPr>
      </p:pic>
      <p:pic>
        <p:nvPicPr>
          <p:cNvPr id="270" name="Google Shape;270;p41"/>
          <p:cNvPicPr preferRelativeResize="0"/>
          <p:nvPr/>
        </p:nvPicPr>
        <p:blipFill>
          <a:blip r:embed="rId4">
            <a:alphaModFix/>
          </a:blip>
          <a:stretch>
            <a:fillRect/>
          </a:stretch>
        </p:blipFill>
        <p:spPr>
          <a:xfrm>
            <a:off x="6940358" y="1017725"/>
            <a:ext cx="1776631" cy="3820975"/>
          </a:xfrm>
          <a:prstGeom prst="rect">
            <a:avLst/>
          </a:prstGeom>
          <a:noFill/>
          <a:ln>
            <a:noFill/>
          </a:ln>
        </p:spPr>
      </p:pic>
      <p:pic>
        <p:nvPicPr>
          <p:cNvPr id="271" name="Google Shape;271;p41"/>
          <p:cNvPicPr preferRelativeResize="0"/>
          <p:nvPr/>
        </p:nvPicPr>
        <p:blipFill>
          <a:blip r:embed="rId5">
            <a:alphaModFix/>
          </a:blip>
          <a:stretch>
            <a:fillRect/>
          </a:stretch>
        </p:blipFill>
        <p:spPr>
          <a:xfrm>
            <a:off x="227575" y="1177338"/>
            <a:ext cx="3802976" cy="350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 Requirements / Hunting</a:t>
            </a:r>
            <a:endParaRPr/>
          </a:p>
        </p:txBody>
      </p:sp>
      <p:sp>
        <p:nvSpPr>
          <p:cNvPr id="72" name="Google Shape;72;p15"/>
          <p:cNvSpPr txBox="1"/>
          <p:nvPr/>
        </p:nvSpPr>
        <p:spPr>
          <a:xfrm>
            <a:off x="311700" y="1122975"/>
            <a:ext cx="8426100" cy="223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Proxima Nova"/>
              <a:buChar char="-"/>
            </a:pPr>
            <a:r>
              <a:rPr lang="en" sz="1900">
                <a:latin typeface="Proxima Nova"/>
                <a:ea typeface="Proxima Nova"/>
                <a:cs typeface="Proxima Nova"/>
                <a:sym typeface="Proxima Nova"/>
              </a:rPr>
              <a:t>We are actuating the pin array from ~20 - 300Hz</a:t>
            </a:r>
            <a:endParaRPr sz="1900">
              <a:latin typeface="Proxima Nova"/>
              <a:ea typeface="Proxima Nova"/>
              <a:cs typeface="Proxima Nova"/>
              <a:sym typeface="Proxima Nova"/>
            </a:endParaRPr>
          </a:p>
          <a:p>
            <a:pPr indent="-349250" lvl="1" marL="914400" rtl="0" algn="l">
              <a:spcBef>
                <a:spcPts val="0"/>
              </a:spcBef>
              <a:spcAft>
                <a:spcPts val="0"/>
              </a:spcAft>
              <a:buSzPts val="1900"/>
              <a:buFont typeface="Proxima Nova"/>
              <a:buChar char="-"/>
            </a:pPr>
            <a:r>
              <a:rPr lang="en" sz="1900">
                <a:latin typeface="Proxima Nova"/>
                <a:ea typeface="Proxima Nova"/>
                <a:cs typeface="Proxima Nova"/>
                <a:sym typeface="Proxima Nova"/>
              </a:rPr>
              <a:t>Motor bandwidth needs to be 300Hz~</a:t>
            </a:r>
            <a:endParaRPr sz="1900">
              <a:latin typeface="Proxima Nova"/>
              <a:ea typeface="Proxima Nova"/>
              <a:cs typeface="Proxima Nova"/>
              <a:sym typeface="Proxima Nova"/>
            </a:endParaRPr>
          </a:p>
          <a:p>
            <a:pPr indent="-349250" lvl="1" marL="914400" rtl="0" algn="l">
              <a:spcBef>
                <a:spcPts val="0"/>
              </a:spcBef>
              <a:spcAft>
                <a:spcPts val="0"/>
              </a:spcAft>
              <a:buSzPts val="1900"/>
              <a:buFont typeface="Proxima Nova"/>
              <a:buChar char="-"/>
            </a:pPr>
            <a:r>
              <a:rPr lang="en" sz="1900">
                <a:latin typeface="Proxima Nova"/>
                <a:ea typeface="Proxima Nova"/>
                <a:cs typeface="Proxima Nova"/>
                <a:sym typeface="Proxima Nova"/>
              </a:rPr>
              <a:t>Low Frequencies: </a:t>
            </a:r>
            <a:r>
              <a:rPr lang="en" sz="1900">
                <a:latin typeface="Proxima Nova"/>
                <a:ea typeface="Proxima Nova"/>
                <a:cs typeface="Proxima Nova"/>
                <a:sym typeface="Proxima Nova"/>
              </a:rPr>
              <a:t>Displacement</a:t>
            </a:r>
            <a:r>
              <a:rPr lang="en" sz="1900">
                <a:latin typeface="Proxima Nova"/>
                <a:ea typeface="Proxima Nova"/>
                <a:cs typeface="Proxima Nova"/>
                <a:sym typeface="Proxima Nova"/>
              </a:rPr>
              <a:t> ~1mm</a:t>
            </a:r>
            <a:endParaRPr sz="1900">
              <a:latin typeface="Proxima Nova"/>
              <a:ea typeface="Proxima Nova"/>
              <a:cs typeface="Proxima Nova"/>
              <a:sym typeface="Proxima Nova"/>
            </a:endParaRPr>
          </a:p>
          <a:p>
            <a:pPr indent="-349250" lvl="1" marL="914400" rtl="0" algn="l">
              <a:spcBef>
                <a:spcPts val="0"/>
              </a:spcBef>
              <a:spcAft>
                <a:spcPts val="0"/>
              </a:spcAft>
              <a:buSzPts val="1900"/>
              <a:buFont typeface="Proxima Nova"/>
              <a:buChar char="-"/>
            </a:pPr>
            <a:r>
              <a:rPr lang="en" sz="1900">
                <a:latin typeface="Proxima Nova"/>
                <a:ea typeface="Proxima Nova"/>
                <a:cs typeface="Proxima Nova"/>
                <a:sym typeface="Proxima Nova"/>
              </a:rPr>
              <a:t>High Frequencies: </a:t>
            </a:r>
            <a:r>
              <a:rPr lang="en" sz="1900">
                <a:solidFill>
                  <a:srgbClr val="FF0000"/>
                </a:solidFill>
                <a:latin typeface="Proxima Nova"/>
                <a:ea typeface="Proxima Nova"/>
                <a:cs typeface="Proxima Nova"/>
                <a:sym typeface="Proxima Nova"/>
              </a:rPr>
              <a:t>~0.05 mm</a:t>
            </a:r>
            <a:r>
              <a:rPr lang="en" sz="1900">
                <a:latin typeface="Proxima Nova"/>
                <a:ea typeface="Proxima Nova"/>
                <a:cs typeface="Proxima Nova"/>
                <a:sym typeface="Proxima Nova"/>
              </a:rPr>
              <a:t> (sort of arbitrarily chose it)</a:t>
            </a:r>
            <a:endParaRPr sz="1900">
              <a:latin typeface="Proxima Nova"/>
              <a:ea typeface="Proxima Nova"/>
              <a:cs typeface="Proxima Nova"/>
              <a:sym typeface="Proxima Nova"/>
            </a:endParaRPr>
          </a:p>
          <a:p>
            <a:pPr indent="-349250" lvl="0" marL="457200" rtl="0" algn="l">
              <a:spcBef>
                <a:spcPts val="0"/>
              </a:spcBef>
              <a:spcAft>
                <a:spcPts val="0"/>
              </a:spcAft>
              <a:buSzPts val="1900"/>
              <a:buFont typeface="Proxima Nova"/>
              <a:buChar char="-"/>
            </a:pPr>
            <a:r>
              <a:rPr lang="en" sz="1900">
                <a:latin typeface="Proxima Nova"/>
                <a:ea typeface="Proxima Nova"/>
                <a:cs typeface="Proxima Nova"/>
                <a:sym typeface="Proxima Nova"/>
              </a:rPr>
              <a:t>Looked into / Called a couple companies</a:t>
            </a:r>
            <a:endParaRPr sz="1900">
              <a:latin typeface="Proxima Nova"/>
              <a:ea typeface="Proxima Nova"/>
              <a:cs typeface="Proxima Nova"/>
              <a:sym typeface="Proxima Nova"/>
            </a:endParaRPr>
          </a:p>
          <a:p>
            <a:pPr indent="-349250" lvl="1" marL="914400" rtl="0" algn="l">
              <a:spcBef>
                <a:spcPts val="0"/>
              </a:spcBef>
              <a:spcAft>
                <a:spcPts val="0"/>
              </a:spcAft>
              <a:buSzPts val="1900"/>
              <a:buFont typeface="Proxima Nova"/>
              <a:buChar char="-"/>
            </a:pPr>
            <a:r>
              <a:rPr lang="en" sz="1900">
                <a:latin typeface="Proxima Nova"/>
                <a:ea typeface="Proxima Nova"/>
                <a:cs typeface="Proxima Nova"/>
                <a:sym typeface="Proxima Nova"/>
              </a:rPr>
              <a:t>Kollmorgen (AKM series motors)</a:t>
            </a:r>
            <a:endParaRPr sz="1900">
              <a:latin typeface="Proxima Nova"/>
              <a:ea typeface="Proxima Nova"/>
              <a:cs typeface="Proxima Nova"/>
              <a:sym typeface="Proxima Nova"/>
            </a:endParaRPr>
          </a:p>
          <a:p>
            <a:pPr indent="-349250" lvl="1" marL="914400" rtl="0" algn="l">
              <a:spcBef>
                <a:spcPts val="0"/>
              </a:spcBef>
              <a:spcAft>
                <a:spcPts val="0"/>
              </a:spcAft>
              <a:buSzPts val="1900"/>
              <a:buFont typeface="Proxima Nova"/>
              <a:buChar char="-"/>
            </a:pPr>
            <a:r>
              <a:rPr lang="en" sz="1900">
                <a:latin typeface="Proxima Nova"/>
                <a:ea typeface="Proxima Nova"/>
                <a:cs typeface="Proxima Nova"/>
                <a:sym typeface="Proxima Nova"/>
              </a:rPr>
              <a:t>Aerotech (haven’t </a:t>
            </a:r>
            <a:r>
              <a:rPr lang="en" sz="1900">
                <a:latin typeface="Proxima Nova"/>
                <a:ea typeface="Proxima Nova"/>
                <a:cs typeface="Proxima Nova"/>
                <a:sym typeface="Proxima Nova"/>
              </a:rPr>
              <a:t>gotten back yet)</a:t>
            </a:r>
            <a:endParaRPr sz="1900">
              <a:latin typeface="Proxima Nova"/>
              <a:ea typeface="Proxima Nova"/>
              <a:cs typeface="Proxima Nova"/>
              <a:sym typeface="Proxima Nova"/>
            </a:endParaRPr>
          </a:p>
        </p:txBody>
      </p:sp>
      <p:pic>
        <p:nvPicPr>
          <p:cNvPr id="73" name="Google Shape;73;p15"/>
          <p:cNvPicPr preferRelativeResize="0"/>
          <p:nvPr/>
        </p:nvPicPr>
        <p:blipFill>
          <a:blip r:embed="rId3">
            <a:alphaModFix/>
          </a:blip>
          <a:stretch>
            <a:fillRect/>
          </a:stretch>
        </p:blipFill>
        <p:spPr>
          <a:xfrm>
            <a:off x="6055250" y="2677925"/>
            <a:ext cx="1981459" cy="2068725"/>
          </a:xfrm>
          <a:prstGeom prst="rect">
            <a:avLst/>
          </a:prstGeom>
          <a:noFill/>
          <a:ln>
            <a:noFill/>
          </a:ln>
        </p:spPr>
      </p:pic>
      <p:pic>
        <p:nvPicPr>
          <p:cNvPr id="74" name="Google Shape;74;p15"/>
          <p:cNvPicPr preferRelativeResize="0"/>
          <p:nvPr/>
        </p:nvPicPr>
        <p:blipFill>
          <a:blip r:embed="rId4">
            <a:alphaModFix/>
          </a:blip>
          <a:stretch>
            <a:fillRect/>
          </a:stretch>
        </p:blipFill>
        <p:spPr>
          <a:xfrm>
            <a:off x="179375" y="3460225"/>
            <a:ext cx="5821540" cy="103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 Hunting</a:t>
            </a:r>
            <a:endParaRPr/>
          </a:p>
        </p:txBody>
      </p:sp>
      <p:sp>
        <p:nvSpPr>
          <p:cNvPr id="80" name="Google Shape;80;p16"/>
          <p:cNvSpPr txBox="1"/>
          <p:nvPr/>
        </p:nvSpPr>
        <p:spPr>
          <a:xfrm>
            <a:off x="311700" y="1122975"/>
            <a:ext cx="8426100" cy="164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Proxima Nova"/>
              <a:buChar char="-"/>
            </a:pPr>
            <a:r>
              <a:rPr lang="en" sz="1900">
                <a:latin typeface="Proxima Nova"/>
                <a:ea typeface="Proxima Nova"/>
                <a:cs typeface="Proxima Nova"/>
                <a:sym typeface="Proxima Nova"/>
              </a:rPr>
              <a:t>H2Wtech</a:t>
            </a:r>
            <a:endParaRPr sz="1900">
              <a:latin typeface="Proxima Nova"/>
              <a:ea typeface="Proxima Nova"/>
              <a:cs typeface="Proxima Nova"/>
              <a:sym typeface="Proxima Nova"/>
            </a:endParaRPr>
          </a:p>
          <a:p>
            <a:pPr indent="-349250" lvl="1" marL="914400" rtl="0" algn="l">
              <a:spcBef>
                <a:spcPts val="0"/>
              </a:spcBef>
              <a:spcAft>
                <a:spcPts val="0"/>
              </a:spcAft>
              <a:buSzPts val="1900"/>
              <a:buFont typeface="Proxima Nova"/>
              <a:buChar char="-"/>
            </a:pPr>
            <a:r>
              <a:rPr lang="en" sz="1900">
                <a:latin typeface="Proxima Nova"/>
                <a:ea typeface="Proxima Nova"/>
                <a:cs typeface="Proxima Nova"/>
                <a:sym typeface="Proxima Nova"/>
              </a:rPr>
              <a:t>Input </a:t>
            </a:r>
            <a:r>
              <a:rPr lang="en" sz="1900">
                <a:latin typeface="Proxima Nova"/>
                <a:ea typeface="Proxima Nova"/>
                <a:cs typeface="Proxima Nova"/>
                <a:sym typeface="Proxima Nova"/>
              </a:rPr>
              <a:t>Sinusoidal</a:t>
            </a:r>
            <a:r>
              <a:rPr lang="en" sz="1900">
                <a:latin typeface="Proxima Nova"/>
                <a:ea typeface="Proxima Nova"/>
                <a:cs typeface="Proxima Nova"/>
                <a:sym typeface="Proxima Nova"/>
              </a:rPr>
              <a:t> Acc.</a:t>
            </a:r>
            <a:endParaRPr sz="1900">
              <a:latin typeface="Proxima Nova"/>
              <a:ea typeface="Proxima Nova"/>
              <a:cs typeface="Proxima Nova"/>
              <a:sym typeface="Proxima Nova"/>
            </a:endParaRPr>
          </a:p>
          <a:p>
            <a:pPr indent="-349250" lvl="1" marL="914400" rtl="0" algn="l">
              <a:spcBef>
                <a:spcPts val="0"/>
              </a:spcBef>
              <a:spcAft>
                <a:spcPts val="0"/>
              </a:spcAft>
              <a:buSzPts val="1900"/>
              <a:buFont typeface="Proxima Nova"/>
              <a:buChar char="-"/>
            </a:pPr>
            <a:r>
              <a:rPr lang="en" sz="1900">
                <a:latin typeface="Proxima Nova"/>
                <a:ea typeface="Proxima Nova"/>
                <a:cs typeface="Proxima Nova"/>
                <a:sym typeface="Proxima Nova"/>
              </a:rPr>
              <a:t>300 Hz</a:t>
            </a:r>
            <a:endParaRPr sz="1900">
              <a:latin typeface="Proxima Nova"/>
              <a:ea typeface="Proxima Nova"/>
              <a:cs typeface="Proxima Nova"/>
              <a:sym typeface="Proxima Nova"/>
            </a:endParaRPr>
          </a:p>
          <a:p>
            <a:pPr indent="-349250" lvl="2" marL="1371600" rtl="0" algn="l">
              <a:spcBef>
                <a:spcPts val="0"/>
              </a:spcBef>
              <a:spcAft>
                <a:spcPts val="0"/>
              </a:spcAft>
              <a:buSzPts val="1900"/>
              <a:buFont typeface="Proxima Nova"/>
              <a:buChar char="-"/>
            </a:pPr>
            <a:r>
              <a:rPr lang="en" sz="1900">
                <a:latin typeface="Proxima Nova"/>
                <a:ea typeface="Proxima Nova"/>
                <a:cs typeface="Proxima Nova"/>
                <a:sym typeface="Proxima Nova"/>
              </a:rPr>
              <a:t>~0.05 mm open</a:t>
            </a:r>
            <a:endParaRPr sz="1900">
              <a:latin typeface="Proxima Nova"/>
              <a:ea typeface="Proxima Nova"/>
              <a:cs typeface="Proxima Nova"/>
              <a:sym typeface="Proxima Nova"/>
            </a:endParaRPr>
          </a:p>
          <a:p>
            <a:pPr indent="-349250" lvl="2" marL="1371600" rtl="0" algn="l">
              <a:spcBef>
                <a:spcPts val="0"/>
              </a:spcBef>
              <a:spcAft>
                <a:spcPts val="0"/>
              </a:spcAft>
              <a:buSzPts val="1900"/>
              <a:buFont typeface="Proxima Nova"/>
              <a:buChar char="-"/>
            </a:pPr>
            <a:r>
              <a:rPr lang="en" sz="1900">
                <a:latin typeface="Proxima Nova"/>
                <a:ea typeface="Proxima Nova"/>
                <a:cs typeface="Proxima Nova"/>
                <a:sym typeface="Proxima Nova"/>
              </a:rPr>
              <a:t>~0.11 mm closed</a:t>
            </a:r>
            <a:endParaRPr sz="1900">
              <a:latin typeface="Proxima Nova"/>
              <a:ea typeface="Proxima Nova"/>
              <a:cs typeface="Proxima Nova"/>
              <a:sym typeface="Proxima Nova"/>
            </a:endParaRPr>
          </a:p>
        </p:txBody>
      </p:sp>
      <p:pic>
        <p:nvPicPr>
          <p:cNvPr descr="A voice coil motor can be oscillated at a set frequency in open loop operation using a function generator.&#10;&#10;Step 1. A desired frequency and amplitude is set in the function generator. &#10;&#10;Step 2. Based on the function generator settings, a +/- 10V reference signal is sent to the amplifier. &#10;&#10;Step 3. The amplifier will take the reference input signal and provide the necessary current to oscillate the voice coil motor at the desired frequency. The amplitude of the frequency determines the displacement of the voice coil motor. &#10;&#10;Step 4. The voice coil motor will oscillate at the desired frequency and displacement. &#10;&#10;Note: 2 springs should be used with the motor to conserve energy and to provide a centering force for the moving magnet assembly of the voice coil. &#10;&#10;http://www.h2wtech.com/page/operating-a-voice-coil-motor-using-a-function-generator&#10;&#10;For additional information please contact H2W Technologies, 26380 Ferry Court, Santa Clarita, CA 91350; Tel: (661) 291-1620, Fax: (661) 291-1626, E-Mail: info@h2wtech.com or visit the website at www.h2wtech.com." id="81" name="Google Shape;81;p16" title="Operating a Voice Coil Motor Using a Function Generator">
            <a:hlinkClick r:id="rId3"/>
          </p:cNvPr>
          <p:cNvPicPr preferRelativeResize="0"/>
          <p:nvPr/>
        </p:nvPicPr>
        <p:blipFill>
          <a:blip r:embed="rId4">
            <a:alphaModFix/>
          </a:blip>
          <a:stretch>
            <a:fillRect/>
          </a:stretch>
        </p:blipFill>
        <p:spPr>
          <a:xfrm>
            <a:off x="3783300" y="757900"/>
            <a:ext cx="5106350" cy="2872325"/>
          </a:xfrm>
          <a:prstGeom prst="rect">
            <a:avLst/>
          </a:prstGeom>
          <a:noFill/>
          <a:ln>
            <a:noFill/>
          </a:ln>
        </p:spPr>
      </p:pic>
      <p:pic>
        <p:nvPicPr>
          <p:cNvPr id="82" name="Google Shape;82;p16"/>
          <p:cNvPicPr preferRelativeResize="0"/>
          <p:nvPr/>
        </p:nvPicPr>
        <p:blipFill>
          <a:blip r:embed="rId5">
            <a:alphaModFix/>
          </a:blip>
          <a:stretch>
            <a:fillRect/>
          </a:stretch>
        </p:blipFill>
        <p:spPr>
          <a:xfrm>
            <a:off x="2586400" y="3864125"/>
            <a:ext cx="3876675" cy="31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900"/>
              <a:t>3 Axis Pin Dev. Update</a:t>
            </a:r>
            <a:endParaRPr sz="3100"/>
          </a:p>
        </p:txBody>
      </p:sp>
      <p:sp>
        <p:nvSpPr>
          <p:cNvPr id="88" name="Google Shape;88;p17"/>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 #20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Production updates!</a:t>
            </a:r>
            <a:endParaRPr/>
          </a:p>
        </p:txBody>
      </p:sp>
      <p:pic>
        <p:nvPicPr>
          <p:cNvPr id="94" name="Google Shape;94;p18"/>
          <p:cNvPicPr preferRelativeResize="0"/>
          <p:nvPr/>
        </p:nvPicPr>
        <p:blipFill>
          <a:blip r:embed="rId3">
            <a:alphaModFix/>
          </a:blip>
          <a:stretch>
            <a:fillRect/>
          </a:stretch>
        </p:blipFill>
        <p:spPr>
          <a:xfrm>
            <a:off x="3399063" y="1017725"/>
            <a:ext cx="3204152" cy="2950350"/>
          </a:xfrm>
          <a:prstGeom prst="rect">
            <a:avLst/>
          </a:prstGeom>
          <a:noFill/>
          <a:ln>
            <a:noFill/>
          </a:ln>
        </p:spPr>
      </p:pic>
      <p:pic>
        <p:nvPicPr>
          <p:cNvPr id="95" name="Google Shape;95;p18"/>
          <p:cNvPicPr preferRelativeResize="0"/>
          <p:nvPr/>
        </p:nvPicPr>
        <p:blipFill>
          <a:blip r:embed="rId4">
            <a:alphaModFix/>
          </a:blip>
          <a:stretch>
            <a:fillRect/>
          </a:stretch>
        </p:blipFill>
        <p:spPr>
          <a:xfrm>
            <a:off x="6940358" y="1017725"/>
            <a:ext cx="1776631" cy="3820975"/>
          </a:xfrm>
          <a:prstGeom prst="rect">
            <a:avLst/>
          </a:prstGeom>
          <a:noFill/>
          <a:ln>
            <a:noFill/>
          </a:ln>
        </p:spPr>
      </p:pic>
      <p:pic>
        <p:nvPicPr>
          <p:cNvPr id="96" name="Google Shape;96;p18"/>
          <p:cNvPicPr preferRelativeResize="0"/>
          <p:nvPr/>
        </p:nvPicPr>
        <p:blipFill>
          <a:blip r:embed="rId5">
            <a:alphaModFix/>
          </a:blip>
          <a:stretch>
            <a:fillRect/>
          </a:stretch>
        </p:blipFill>
        <p:spPr>
          <a:xfrm>
            <a:off x="371875" y="1320525"/>
            <a:ext cx="2690050" cy="1765605"/>
          </a:xfrm>
          <a:prstGeom prst="rect">
            <a:avLst/>
          </a:prstGeom>
          <a:noFill/>
          <a:ln>
            <a:noFill/>
          </a:ln>
        </p:spPr>
      </p:pic>
      <p:sp>
        <p:nvSpPr>
          <p:cNvPr id="97" name="Google Shape;97;p18"/>
          <p:cNvSpPr txBox="1"/>
          <p:nvPr/>
        </p:nvSpPr>
        <p:spPr>
          <a:xfrm>
            <a:off x="371875" y="3188375"/>
            <a:ext cx="8166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Cons:</a:t>
            </a:r>
            <a:endParaRPr sz="1800">
              <a:solidFill>
                <a:srgbClr val="FF0000"/>
              </a:solidFill>
              <a:latin typeface="Proxima Nova"/>
              <a:ea typeface="Proxima Nova"/>
              <a:cs typeface="Proxima Nova"/>
              <a:sym typeface="Proxima Nova"/>
            </a:endParaRPr>
          </a:p>
          <a:p>
            <a:pPr indent="-342900" lvl="0" marL="457200" rtl="0" algn="l">
              <a:spcBef>
                <a:spcPts val="0"/>
              </a:spcBef>
              <a:spcAft>
                <a:spcPts val="0"/>
              </a:spcAft>
              <a:buClr>
                <a:srgbClr val="FF0000"/>
              </a:buClr>
              <a:buSzPts val="1800"/>
              <a:buFont typeface="Proxima Nova"/>
              <a:buChar char="-"/>
            </a:pPr>
            <a:r>
              <a:rPr lang="en" sz="1800">
                <a:solidFill>
                  <a:srgbClr val="FF0000"/>
                </a:solidFill>
                <a:latin typeface="Proxima Nova"/>
                <a:ea typeface="Proxima Nova"/>
                <a:cs typeface="Proxima Nova"/>
                <a:sym typeface="Proxima Nova"/>
              </a:rPr>
              <a:t>Somewhat heavy!</a:t>
            </a:r>
            <a:endParaRPr sz="1800">
              <a:solidFill>
                <a:srgbClr val="FF0000"/>
              </a:solidFill>
              <a:latin typeface="Proxima Nova"/>
              <a:ea typeface="Proxima Nova"/>
              <a:cs typeface="Proxima Nova"/>
              <a:sym typeface="Proxima Nova"/>
            </a:endParaRPr>
          </a:p>
          <a:p>
            <a:pPr indent="-342900" lvl="0" marL="457200" rtl="0" algn="l">
              <a:spcBef>
                <a:spcPts val="0"/>
              </a:spcBef>
              <a:spcAft>
                <a:spcPts val="0"/>
              </a:spcAft>
              <a:buClr>
                <a:srgbClr val="FF0000"/>
              </a:buClr>
              <a:buSzPts val="1800"/>
              <a:buFont typeface="Proxima Nova"/>
              <a:buChar char="-"/>
            </a:pPr>
            <a:r>
              <a:rPr lang="en" sz="1800">
                <a:solidFill>
                  <a:srgbClr val="FF0000"/>
                </a:solidFill>
                <a:latin typeface="Proxima Nova"/>
                <a:ea typeface="Proxima Nova"/>
                <a:cs typeface="Proxima Nova"/>
                <a:sym typeface="Proxima Nova"/>
              </a:rPr>
              <a:t>A little too thick</a:t>
            </a:r>
            <a:endParaRPr sz="1800">
              <a:solidFill>
                <a:srgbClr val="FF0000"/>
              </a:solidFill>
              <a:latin typeface="Proxima Nova"/>
              <a:ea typeface="Proxima Nova"/>
              <a:cs typeface="Proxima Nova"/>
              <a:sym typeface="Proxima Nova"/>
            </a:endParaRPr>
          </a:p>
          <a:p>
            <a:pPr indent="-342900" lvl="0" marL="457200" rtl="0" algn="l">
              <a:spcBef>
                <a:spcPts val="0"/>
              </a:spcBef>
              <a:spcAft>
                <a:spcPts val="0"/>
              </a:spcAft>
              <a:buClr>
                <a:srgbClr val="FF0000"/>
              </a:buClr>
              <a:buSzPts val="1800"/>
              <a:buFont typeface="Proxima Nova"/>
              <a:buChar char="-"/>
            </a:pPr>
            <a:r>
              <a:rPr lang="en" sz="1800">
                <a:solidFill>
                  <a:srgbClr val="FF0000"/>
                </a:solidFill>
                <a:latin typeface="Proxima Nova"/>
                <a:ea typeface="Proxima Nova"/>
                <a:cs typeface="Proxima Nova"/>
                <a:sym typeface="Proxima Nova"/>
              </a:rPr>
              <a:t>Pin hole is slightly larger </a:t>
            </a:r>
            <a:endParaRPr sz="1800">
              <a:solidFill>
                <a:srgbClr val="FF0000"/>
              </a:solidFill>
              <a:latin typeface="Proxima Nova"/>
              <a:ea typeface="Proxima Nova"/>
              <a:cs typeface="Proxima Nova"/>
              <a:sym typeface="Proxima Nova"/>
            </a:endParaRPr>
          </a:p>
          <a:p>
            <a:pPr indent="0" lvl="0" marL="457200" rtl="0" algn="l">
              <a:spcBef>
                <a:spcPts val="0"/>
              </a:spcBef>
              <a:spcAft>
                <a:spcPts val="0"/>
              </a:spcAft>
              <a:buNone/>
            </a:pPr>
            <a:r>
              <a:rPr lang="en" sz="1800">
                <a:solidFill>
                  <a:srgbClr val="FF0000"/>
                </a:solidFill>
                <a:latin typeface="Proxima Nova"/>
                <a:ea typeface="Proxima Nova"/>
                <a:cs typeface="Proxima Nova"/>
                <a:sym typeface="Proxima Nova"/>
              </a:rPr>
              <a:t>than expected</a:t>
            </a:r>
            <a:endParaRPr sz="1800">
              <a:solidFill>
                <a:srgbClr val="FF0000"/>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0000"/>
              </a:solidFill>
              <a:latin typeface="Proxima Nova"/>
              <a:ea typeface="Proxima Nova"/>
              <a:cs typeface="Proxima Nova"/>
              <a:sym typeface="Proxima Nova"/>
            </a:endParaRPr>
          </a:p>
        </p:txBody>
      </p:sp>
      <p:sp>
        <p:nvSpPr>
          <p:cNvPr id="98" name="Google Shape;98;p18"/>
          <p:cNvSpPr txBox="1"/>
          <p:nvPr/>
        </p:nvSpPr>
        <p:spPr>
          <a:xfrm>
            <a:off x="3837075" y="3968075"/>
            <a:ext cx="2047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FF00"/>
                </a:solidFill>
                <a:latin typeface="Proxima Nova"/>
                <a:ea typeface="Proxima Nova"/>
                <a:cs typeface="Proxima Nova"/>
                <a:sym typeface="Proxima Nova"/>
              </a:rPr>
              <a:t>Pros:</a:t>
            </a:r>
            <a:endParaRPr sz="1800">
              <a:solidFill>
                <a:srgbClr val="00FF00"/>
              </a:solidFill>
              <a:latin typeface="Proxima Nova"/>
              <a:ea typeface="Proxima Nova"/>
              <a:cs typeface="Proxima Nova"/>
              <a:sym typeface="Proxima Nova"/>
            </a:endParaRPr>
          </a:p>
          <a:p>
            <a:pPr indent="-342900" lvl="0" marL="457200" rtl="0" algn="l">
              <a:spcBef>
                <a:spcPts val="0"/>
              </a:spcBef>
              <a:spcAft>
                <a:spcPts val="0"/>
              </a:spcAft>
              <a:buClr>
                <a:srgbClr val="00FF00"/>
              </a:buClr>
              <a:buSzPts val="1800"/>
              <a:buFont typeface="Proxima Nova"/>
              <a:buChar char="-"/>
            </a:pPr>
            <a:r>
              <a:rPr lang="en" sz="1800">
                <a:solidFill>
                  <a:srgbClr val="00FF00"/>
                </a:solidFill>
                <a:latin typeface="Proxima Nova"/>
                <a:ea typeface="Proxima Nova"/>
                <a:cs typeface="Proxima Nova"/>
                <a:sym typeface="Proxima Nova"/>
              </a:rPr>
              <a:t>Might work!</a:t>
            </a:r>
            <a:endParaRPr sz="1800">
              <a:solidFill>
                <a:srgbClr val="00FF00"/>
              </a:solidFill>
              <a:latin typeface="Proxima Nova"/>
              <a:ea typeface="Proxima Nova"/>
              <a:cs typeface="Proxima Nova"/>
              <a:sym typeface="Proxima Nova"/>
            </a:endParaRPr>
          </a:p>
          <a:p>
            <a:pPr indent="-342900" lvl="0" marL="457200" rtl="0" algn="l">
              <a:spcBef>
                <a:spcPts val="0"/>
              </a:spcBef>
              <a:spcAft>
                <a:spcPts val="0"/>
              </a:spcAft>
              <a:buClr>
                <a:srgbClr val="00FF00"/>
              </a:buClr>
              <a:buSzPts val="1800"/>
              <a:buFont typeface="Proxima Nova"/>
              <a:buChar char="-"/>
            </a:pPr>
            <a:r>
              <a:rPr lang="en" sz="1800">
                <a:solidFill>
                  <a:srgbClr val="00FF00"/>
                </a:solidFill>
                <a:latin typeface="Proxima Nova"/>
                <a:ea typeface="Proxima Nova"/>
                <a:cs typeface="Proxima Nova"/>
                <a:sym typeface="Proxima Nova"/>
              </a:rPr>
              <a:t>Looks Cool!</a:t>
            </a:r>
            <a:endParaRPr sz="1800">
              <a:solidFill>
                <a:srgbClr val="00FF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Last Week!</a:t>
            </a:r>
            <a:endParaRPr/>
          </a:p>
        </p:txBody>
      </p:sp>
      <p:pic>
        <p:nvPicPr>
          <p:cNvPr id="104" name="Google Shape;104;p19"/>
          <p:cNvPicPr preferRelativeResize="0"/>
          <p:nvPr/>
        </p:nvPicPr>
        <p:blipFill>
          <a:blip r:embed="rId3">
            <a:alphaModFix/>
          </a:blip>
          <a:stretch>
            <a:fillRect/>
          </a:stretch>
        </p:blipFill>
        <p:spPr>
          <a:xfrm>
            <a:off x="2639750" y="1097875"/>
            <a:ext cx="4145824" cy="3615500"/>
          </a:xfrm>
          <a:prstGeom prst="rect">
            <a:avLst/>
          </a:prstGeom>
          <a:noFill/>
          <a:ln>
            <a:noFill/>
          </a:ln>
        </p:spPr>
      </p:pic>
      <p:sp>
        <p:nvSpPr>
          <p:cNvPr id="105" name="Google Shape;105;p19"/>
          <p:cNvSpPr/>
          <p:nvPr/>
        </p:nvSpPr>
        <p:spPr>
          <a:xfrm>
            <a:off x="4511188" y="2731817"/>
            <a:ext cx="249900" cy="241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06" name="Google Shape;106;p19"/>
          <p:cNvCxnSpPr>
            <a:endCxn id="105" idx="2"/>
          </p:cNvCxnSpPr>
          <p:nvPr/>
        </p:nvCxnSpPr>
        <p:spPr>
          <a:xfrm>
            <a:off x="2133688" y="2400317"/>
            <a:ext cx="2377500" cy="452100"/>
          </a:xfrm>
          <a:prstGeom prst="straightConnector1">
            <a:avLst/>
          </a:prstGeom>
          <a:noFill/>
          <a:ln cap="flat" cmpd="sng" w="9525">
            <a:solidFill>
              <a:srgbClr val="FF0000"/>
            </a:solidFill>
            <a:prstDash val="solid"/>
            <a:round/>
            <a:headEnd len="med" w="med" type="none"/>
            <a:tailEnd len="med" w="med" type="triangle"/>
          </a:ln>
        </p:spPr>
      </p:cxnSp>
      <p:sp>
        <p:nvSpPr>
          <p:cNvPr id="107" name="Google Shape;107;p19"/>
          <p:cNvSpPr/>
          <p:nvPr/>
        </p:nvSpPr>
        <p:spPr>
          <a:xfrm>
            <a:off x="5437912" y="1804864"/>
            <a:ext cx="918600" cy="858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08" name="Google Shape;108;p19"/>
          <p:cNvCxnSpPr>
            <a:endCxn id="107" idx="7"/>
          </p:cNvCxnSpPr>
          <p:nvPr/>
        </p:nvCxnSpPr>
        <p:spPr>
          <a:xfrm flipH="1">
            <a:off x="6221986" y="1322547"/>
            <a:ext cx="900300" cy="608100"/>
          </a:xfrm>
          <a:prstGeom prst="straightConnector1">
            <a:avLst/>
          </a:prstGeom>
          <a:noFill/>
          <a:ln cap="flat" cmpd="sng" w="9525">
            <a:solidFill>
              <a:srgbClr val="FF0000"/>
            </a:solidFill>
            <a:prstDash val="solid"/>
            <a:round/>
            <a:headEnd len="med" w="med" type="none"/>
            <a:tailEnd len="med" w="med" type="triangle"/>
          </a:ln>
        </p:spPr>
      </p:cxnSp>
      <p:sp>
        <p:nvSpPr>
          <p:cNvPr id="109" name="Google Shape;109;p19"/>
          <p:cNvSpPr/>
          <p:nvPr/>
        </p:nvSpPr>
        <p:spPr>
          <a:xfrm>
            <a:off x="5309004" y="2731817"/>
            <a:ext cx="652500" cy="5730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0" name="Google Shape;110;p19"/>
          <p:cNvSpPr txBox="1"/>
          <p:nvPr/>
        </p:nvSpPr>
        <p:spPr>
          <a:xfrm>
            <a:off x="805963" y="2061455"/>
            <a:ext cx="1718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Proxima Nova"/>
                <a:ea typeface="Proxima Nova"/>
                <a:cs typeface="Proxima Nova"/>
                <a:sym typeface="Proxima Nova"/>
              </a:rPr>
              <a:t>Wire crimps a little</a:t>
            </a:r>
            <a:endParaRPr sz="1500">
              <a:solidFill>
                <a:schemeClr val="dk2"/>
              </a:solidFill>
              <a:latin typeface="Proxima Nova"/>
              <a:ea typeface="Proxima Nova"/>
              <a:cs typeface="Proxima Nova"/>
              <a:sym typeface="Proxima Nova"/>
            </a:endParaRPr>
          </a:p>
        </p:txBody>
      </p:sp>
      <p:sp>
        <p:nvSpPr>
          <p:cNvPr id="111" name="Google Shape;111;p19"/>
          <p:cNvSpPr txBox="1"/>
          <p:nvPr/>
        </p:nvSpPr>
        <p:spPr>
          <a:xfrm>
            <a:off x="7122130" y="1097875"/>
            <a:ext cx="1215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Proxima Nova"/>
                <a:ea typeface="Proxima Nova"/>
                <a:cs typeface="Proxima Nova"/>
                <a:sym typeface="Proxima Nova"/>
              </a:rPr>
              <a:t>Sprung (not really) Pulley</a:t>
            </a:r>
            <a:endParaRPr sz="1500">
              <a:solidFill>
                <a:schemeClr val="dk2"/>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Updates</a:t>
            </a:r>
            <a:endParaRPr/>
          </a:p>
        </p:txBody>
      </p:sp>
      <p:sp>
        <p:nvSpPr>
          <p:cNvPr id="117" name="Google Shape;117;p20"/>
          <p:cNvSpPr txBox="1"/>
          <p:nvPr/>
        </p:nvSpPr>
        <p:spPr>
          <a:xfrm>
            <a:off x="389750" y="1408750"/>
            <a:ext cx="27129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38761D"/>
                </a:solidFill>
                <a:latin typeface="Proxima Nova"/>
                <a:ea typeface="Proxima Nova"/>
                <a:cs typeface="Proxima Nova"/>
                <a:sym typeface="Proxima Nova"/>
              </a:rPr>
              <a:t>Added some heat shrink around pulleys for friction against strings</a:t>
            </a:r>
            <a:endParaRPr sz="1700">
              <a:solidFill>
                <a:srgbClr val="38761D"/>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rgbClr val="38761D"/>
              </a:solidFill>
              <a:latin typeface="Proxima Nova"/>
              <a:ea typeface="Proxima Nova"/>
              <a:cs typeface="Proxima Nova"/>
              <a:sym typeface="Proxima Nova"/>
            </a:endParaRPr>
          </a:p>
          <a:p>
            <a:pPr indent="0" lvl="0" marL="0" rtl="0" algn="l">
              <a:spcBef>
                <a:spcPts val="0"/>
              </a:spcBef>
              <a:spcAft>
                <a:spcPts val="0"/>
              </a:spcAft>
              <a:buNone/>
            </a:pPr>
            <a:r>
              <a:rPr lang="en" sz="1700">
                <a:solidFill>
                  <a:srgbClr val="38761D"/>
                </a:solidFill>
                <a:latin typeface="Proxima Nova"/>
                <a:ea typeface="Proxima Nova"/>
                <a:cs typeface="Proxima Nova"/>
                <a:sym typeface="Proxima Nova"/>
              </a:rPr>
              <a:t>Using the RDS capstan string</a:t>
            </a:r>
            <a:endParaRPr sz="1700">
              <a:solidFill>
                <a:srgbClr val="38761D"/>
              </a:solidFill>
              <a:latin typeface="Proxima Nova"/>
              <a:ea typeface="Proxima Nova"/>
              <a:cs typeface="Proxima Nova"/>
              <a:sym typeface="Proxima Nova"/>
            </a:endParaRPr>
          </a:p>
          <a:p>
            <a:pPr indent="0" lvl="0" marL="0" rtl="0" algn="l">
              <a:spcBef>
                <a:spcPts val="0"/>
              </a:spcBef>
              <a:spcAft>
                <a:spcPts val="0"/>
              </a:spcAft>
              <a:buNone/>
            </a:pPr>
            <a:r>
              <a:t/>
            </a:r>
            <a:endParaRPr sz="1700">
              <a:solidFill>
                <a:srgbClr val="38761D"/>
              </a:solidFill>
              <a:latin typeface="Proxima Nova"/>
              <a:ea typeface="Proxima Nova"/>
              <a:cs typeface="Proxima Nova"/>
              <a:sym typeface="Proxima Nova"/>
            </a:endParaRPr>
          </a:p>
          <a:p>
            <a:pPr indent="0" lvl="0" marL="0" rtl="0" algn="l">
              <a:spcBef>
                <a:spcPts val="0"/>
              </a:spcBef>
              <a:spcAft>
                <a:spcPts val="0"/>
              </a:spcAft>
              <a:buNone/>
            </a:pPr>
            <a:r>
              <a:rPr lang="en" sz="1700">
                <a:solidFill>
                  <a:srgbClr val="FF0000"/>
                </a:solidFill>
                <a:latin typeface="Proxima Nova"/>
                <a:ea typeface="Proxima Nova"/>
                <a:cs typeface="Proxima Nova"/>
                <a:sym typeface="Proxima Nova"/>
              </a:rPr>
              <a:t>Need to check how weight of frame affects ‘dip’ and if a lot of tension from spring can </a:t>
            </a:r>
            <a:r>
              <a:rPr lang="en" sz="1700">
                <a:solidFill>
                  <a:srgbClr val="FF0000"/>
                </a:solidFill>
                <a:latin typeface="Proxima Nova"/>
                <a:ea typeface="Proxima Nova"/>
                <a:cs typeface="Proxima Nova"/>
                <a:sym typeface="Proxima Nova"/>
              </a:rPr>
              <a:t>counteract</a:t>
            </a:r>
            <a:r>
              <a:rPr lang="en" sz="1700">
                <a:solidFill>
                  <a:srgbClr val="FF0000"/>
                </a:solidFill>
                <a:latin typeface="Proxima Nova"/>
                <a:ea typeface="Proxima Nova"/>
                <a:cs typeface="Proxima Nova"/>
                <a:sym typeface="Proxima Nova"/>
              </a:rPr>
              <a:t> that</a:t>
            </a:r>
            <a:endParaRPr sz="1900">
              <a:solidFill>
                <a:srgbClr val="FF0000"/>
              </a:solidFill>
              <a:latin typeface="Proxima Nova"/>
              <a:ea typeface="Proxima Nova"/>
              <a:cs typeface="Proxima Nova"/>
              <a:sym typeface="Proxima Nova"/>
            </a:endParaRPr>
          </a:p>
        </p:txBody>
      </p:sp>
      <p:pic>
        <p:nvPicPr>
          <p:cNvPr id="118" name="Google Shape;118;p20"/>
          <p:cNvPicPr preferRelativeResize="0"/>
          <p:nvPr/>
        </p:nvPicPr>
        <p:blipFill>
          <a:blip r:embed="rId3">
            <a:alphaModFix/>
          </a:blip>
          <a:stretch>
            <a:fillRect/>
          </a:stretch>
        </p:blipFill>
        <p:spPr>
          <a:xfrm rot="-5400000">
            <a:off x="4294752" y="838950"/>
            <a:ext cx="3418798" cy="45584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Bandwidth Tests</a:t>
            </a:r>
            <a:endParaRPr/>
          </a:p>
        </p:txBody>
      </p:sp>
      <p:sp>
        <p:nvSpPr>
          <p:cNvPr id="124" name="Google Shape;124;p21"/>
          <p:cNvSpPr txBox="1"/>
          <p:nvPr/>
        </p:nvSpPr>
        <p:spPr>
          <a:xfrm>
            <a:off x="389750" y="1408750"/>
            <a:ext cx="8442600" cy="164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Proxima Nova"/>
              <a:buChar char="-"/>
            </a:pPr>
            <a:r>
              <a:rPr lang="en" sz="1900">
                <a:latin typeface="Proxima Nova"/>
                <a:ea typeface="Proxima Nova"/>
                <a:cs typeface="Proxima Nova"/>
                <a:sym typeface="Proxima Nova"/>
              </a:rPr>
              <a:t>Optical Encoder </a:t>
            </a:r>
            <a:r>
              <a:rPr lang="en" sz="1900">
                <a:latin typeface="Proxima Nova"/>
                <a:ea typeface="Proxima Nova"/>
                <a:cs typeface="Proxima Nova"/>
                <a:sym typeface="Proxima Nova"/>
              </a:rPr>
              <a:t>connected to micro gear motor</a:t>
            </a:r>
            <a:endParaRPr sz="1900">
              <a:latin typeface="Proxima Nova"/>
              <a:ea typeface="Proxima Nova"/>
              <a:cs typeface="Proxima Nova"/>
              <a:sym typeface="Proxima Nova"/>
            </a:endParaRPr>
          </a:p>
          <a:p>
            <a:pPr indent="-349250" lvl="0" marL="457200" rtl="0" algn="l">
              <a:spcBef>
                <a:spcPts val="0"/>
              </a:spcBef>
              <a:spcAft>
                <a:spcPts val="0"/>
              </a:spcAft>
              <a:buSzPts val="1900"/>
              <a:buFont typeface="Proxima Nova"/>
              <a:buChar char="-"/>
            </a:pPr>
            <a:r>
              <a:rPr lang="en" sz="1900">
                <a:latin typeface="Proxima Nova"/>
                <a:ea typeface="Proxima Nova"/>
                <a:cs typeface="Proxima Nova"/>
                <a:sym typeface="Proxima Nova"/>
              </a:rPr>
              <a:t>Sent in various square waves at different frequencies / voltages to the motor</a:t>
            </a:r>
            <a:endParaRPr sz="1900">
              <a:latin typeface="Proxima Nova"/>
              <a:ea typeface="Proxima Nova"/>
              <a:cs typeface="Proxima Nova"/>
              <a:sym typeface="Proxima Nova"/>
            </a:endParaRPr>
          </a:p>
          <a:p>
            <a:pPr indent="-349250" lvl="0" marL="457200" rtl="0" algn="l">
              <a:spcBef>
                <a:spcPts val="0"/>
              </a:spcBef>
              <a:spcAft>
                <a:spcPts val="0"/>
              </a:spcAft>
              <a:buSzPts val="1900"/>
              <a:buFont typeface="Proxima Nova"/>
              <a:buChar char="-"/>
            </a:pPr>
            <a:r>
              <a:rPr lang="en" sz="1900">
                <a:latin typeface="Proxima Nova"/>
                <a:ea typeface="Proxima Nova"/>
                <a:cs typeface="Proxima Nova"/>
                <a:sym typeface="Proxima Nova"/>
              </a:rPr>
              <a:t>Measured how long it takes for encoder to read signal (should be equivalent to the motor’s latency)</a:t>
            </a:r>
            <a:endParaRPr sz="1900">
              <a:latin typeface="Proxima Nova"/>
              <a:ea typeface="Proxima Nova"/>
              <a:cs typeface="Proxima Nova"/>
              <a:sym typeface="Proxima Nova"/>
            </a:endParaRPr>
          </a:p>
        </p:txBody>
      </p:sp>
      <p:pic>
        <p:nvPicPr>
          <p:cNvPr id="125" name="Google Shape;125;p21"/>
          <p:cNvPicPr preferRelativeResize="0"/>
          <p:nvPr/>
        </p:nvPicPr>
        <p:blipFill>
          <a:blip r:embed="rId3">
            <a:alphaModFix/>
          </a:blip>
          <a:stretch>
            <a:fillRect/>
          </a:stretch>
        </p:blipFill>
        <p:spPr>
          <a:xfrm rot="-5400000">
            <a:off x="1103863" y="2591410"/>
            <a:ext cx="2786074" cy="3714749"/>
          </a:xfrm>
          <a:prstGeom prst="rect">
            <a:avLst/>
          </a:prstGeom>
          <a:noFill/>
          <a:ln>
            <a:noFill/>
          </a:ln>
        </p:spPr>
      </p:pic>
      <p:pic>
        <p:nvPicPr>
          <p:cNvPr id="126" name="Google Shape;126;p21"/>
          <p:cNvPicPr preferRelativeResize="0"/>
          <p:nvPr/>
        </p:nvPicPr>
        <p:blipFill>
          <a:blip r:embed="rId4">
            <a:alphaModFix/>
          </a:blip>
          <a:stretch>
            <a:fillRect/>
          </a:stretch>
        </p:blipFill>
        <p:spPr>
          <a:xfrm>
            <a:off x="4571996" y="3055750"/>
            <a:ext cx="4318926" cy="153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9900FF"/>
      </a:dk1>
      <a:lt1>
        <a:srgbClr val="FFFFFF"/>
      </a:lt1>
      <a:dk2>
        <a:srgbClr val="666666"/>
      </a:dk2>
      <a:lt2>
        <a:srgbClr val="D9D9D9"/>
      </a:lt2>
      <a:accent1>
        <a:srgbClr val="455A64"/>
      </a:accent1>
      <a:accent2>
        <a:srgbClr val="607D8B"/>
      </a:accent2>
      <a:accent3>
        <a:srgbClr val="9900FF"/>
      </a:accent3>
      <a:accent4>
        <a:srgbClr val="9900FF"/>
      </a:accent4>
      <a:accent5>
        <a:srgbClr val="1C3AA9"/>
      </a:accent5>
      <a:accent6>
        <a:srgbClr val="9900FF"/>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